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84" r:id="rId4"/>
    <p:sldId id="299" r:id="rId5"/>
    <p:sldId id="293" r:id="rId6"/>
    <p:sldId id="295" r:id="rId7"/>
    <p:sldId id="296" r:id="rId8"/>
    <p:sldId id="297" r:id="rId9"/>
    <p:sldId id="298" r:id="rId10"/>
    <p:sldId id="294" r:id="rId11"/>
    <p:sldId id="292" r:id="rId12"/>
  </p:sldIdLst>
  <p:sldSz cx="9144000" cy="6858000" type="screen4x3"/>
  <p:notesSz cx="6669088" cy="992822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81887" autoAdjust="0"/>
  </p:normalViewPr>
  <p:slideViewPr>
    <p:cSldViewPr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944E7-2B86-467B-B913-64612F44F552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22C4C-C59C-4B2B-9ADF-932E46C6DC5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47769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7D754-19D9-44E9-AE04-6616D9E84711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98904-F876-469D-9105-6E5D6C95125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30136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8904-F876-469D-9105-6E5D6C95125A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35306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8904-F876-469D-9105-6E5D6C95125A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40494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8904-F876-469D-9105-6E5D6C95125A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4049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8904-F876-469D-9105-6E5D6C95125A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40494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268CB1-24F7-4113-B685-E8F946FC794E}" type="datetimeFigureOut">
              <a:rPr lang="is-IS" smtClean="0"/>
              <a:t>14.10.2014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1364A6B-973E-404D-8D8E-BA542B4CEAA4}" type="slidenum">
              <a:rPr lang="is-IS" smtClean="0"/>
              <a:t>‹#›</a:t>
            </a:fld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udkenni.i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816424"/>
          </a:xfrm>
        </p:spPr>
        <p:txBody>
          <a:bodyPr>
            <a:normAutofit/>
          </a:bodyPr>
          <a:lstStyle/>
          <a:p>
            <a:r>
              <a:rPr lang="is-IS" sz="6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dk hugbúnaður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Kynning </a:t>
            </a:r>
            <a:br>
              <a:rPr lang="is-IS" dirty="0" smtClean="0"/>
            </a:br>
            <a:r>
              <a:rPr lang="is-IS" dirty="0" smtClean="0"/>
              <a:t>Félag viðurkenndra bókara</a:t>
            </a:r>
            <a:br>
              <a:rPr lang="is-IS" dirty="0" smtClean="0"/>
            </a:br>
            <a:r>
              <a:rPr lang="is-IS" dirty="0" smtClean="0"/>
              <a:t>2014</a:t>
            </a:r>
            <a:endParaRPr lang="is-I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5578475"/>
            <a:ext cx="17684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37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Nýju uppflettingarnar.</a:t>
            </a:r>
          </a:p>
          <a:p>
            <a:r>
              <a:rPr lang="is-IS" dirty="0" smtClean="0"/>
              <a:t>Skuldunautar-Skuldunautagreining-Greiðslugreining.</a:t>
            </a:r>
          </a:p>
          <a:p>
            <a:r>
              <a:rPr lang="is-IS" dirty="0" smtClean="0"/>
              <a:t>Verkbókhald – Verk – nýtt útlit.</a:t>
            </a:r>
          </a:p>
          <a:p>
            <a:r>
              <a:rPr lang="is-IS" dirty="0" smtClean="0"/>
              <a:t>Laun – Nýjar skýrslur - nákvæm sundurliðun orlofstíma og verðmæti uppsafnaðra orlofstíma.</a:t>
            </a:r>
          </a:p>
          <a:p>
            <a:r>
              <a:rPr lang="is-IS" dirty="0" smtClean="0"/>
              <a:t>Laun – hægt er að setja fjóra aukastafi v. Líf og </a:t>
            </a:r>
            <a:r>
              <a:rPr lang="is-IS" dirty="0"/>
              <a:t>S</a:t>
            </a:r>
            <a:r>
              <a:rPr lang="is-IS" dirty="0" smtClean="0"/>
              <a:t>tétt.</a:t>
            </a:r>
          </a:p>
          <a:p>
            <a:r>
              <a:rPr lang="is-IS" dirty="0" smtClean="0"/>
              <a:t>www.dk.is/þjónusta/uppfærslur.aspx</a:t>
            </a:r>
            <a:endParaRPr lang="is-I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Nýtt í dk</a:t>
            </a:r>
            <a:endParaRPr lang="is-I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21288"/>
            <a:ext cx="1187624" cy="72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906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is-IS" sz="3600" dirty="0" smtClean="0"/>
              <a:t>dk POS afgreiðslukerfið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5578475"/>
            <a:ext cx="17684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3290" y="2266107"/>
            <a:ext cx="8783206" cy="317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Frá 2006</a:t>
            </a:r>
          </a:p>
          <a:p>
            <a:pPr marL="0" indent="0">
              <a:buNone/>
            </a:pPr>
            <a:r>
              <a:rPr lang="is-IS" dirty="0" smtClean="0"/>
              <a:t>350 verslanir – 800 afgreiðslukassar</a:t>
            </a:r>
          </a:p>
          <a:p>
            <a:pPr marL="0" indent="0">
              <a:buNone/>
            </a:pPr>
            <a:r>
              <a:rPr lang="is-IS" dirty="0" smtClean="0"/>
              <a:t>CRM, Vildarkerfi, iPod, iPad, ...</a:t>
            </a:r>
          </a:p>
          <a:p>
            <a:pPr marL="0" indent="0">
              <a:buNone/>
            </a:pPr>
            <a:r>
              <a:rPr lang="is-IS" dirty="0" smtClean="0"/>
              <a:t>Dæmi:</a:t>
            </a:r>
          </a:p>
          <a:p>
            <a:pPr marL="0" indent="0">
              <a:buNone/>
            </a:pPr>
            <a:r>
              <a:rPr lang="is-IS" dirty="0" smtClean="0"/>
              <a:t>  Fataverslanir, veitingahús, bílaverkstæði, bakarí, apótek,</a:t>
            </a:r>
          </a:p>
          <a:p>
            <a:pPr marL="0" indent="0">
              <a:buNone/>
            </a:pPr>
            <a:r>
              <a:rPr lang="is-IS" dirty="0" smtClean="0"/>
              <a:t>  ferðaþjónusta,</a:t>
            </a:r>
            <a:r>
              <a:rPr lang="is-IS" dirty="0" smtClean="0">
                <a:sym typeface="Wingdings" panose="05000000000000000000" pitchFamily="2" charset="2"/>
              </a:rPr>
              <a:t> golfklúbbar, efnalaugar, gleraugnaverslanir,</a:t>
            </a:r>
          </a:p>
          <a:p>
            <a:pPr marL="0" indent="0">
              <a:buNone/>
            </a:pPr>
            <a:r>
              <a:rPr lang="is-IS" dirty="0" smtClean="0">
                <a:sym typeface="Wingdings" panose="05000000000000000000" pitchFamily="2" charset="2"/>
              </a:rPr>
              <a:t>  hótel og gistihús</a:t>
            </a:r>
          </a:p>
        </p:txBody>
      </p:sp>
    </p:spTree>
    <p:extLst>
      <p:ext uri="{BB962C8B-B14F-4D97-AF65-F5344CB8AC3E}">
        <p14:creationId xmlns:p14="http://schemas.microsoft.com/office/powerpoint/2010/main" val="426329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509"/>
            <a:ext cx="3816423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Reykjavík og Akureyri</a:t>
            </a:r>
          </a:p>
          <a:p>
            <a:pPr marL="0" indent="0">
              <a:buNone/>
            </a:pPr>
            <a:r>
              <a:rPr lang="is-IS" dirty="0" smtClean="0"/>
              <a:t>16 ára 1. desember 2014</a:t>
            </a:r>
          </a:p>
          <a:p>
            <a:pPr marL="0" indent="0">
              <a:buNone/>
            </a:pPr>
            <a:r>
              <a:rPr lang="is-IS" dirty="0" smtClean="0"/>
              <a:t>43 starfsmenn</a:t>
            </a:r>
          </a:p>
          <a:p>
            <a:pPr marL="0" indent="0">
              <a:buNone/>
            </a:pPr>
            <a:r>
              <a:rPr lang="is-IS" dirty="0" smtClean="0"/>
              <a:t>Starfsemi í Englandi</a:t>
            </a:r>
          </a:p>
          <a:p>
            <a:pPr marL="0" indent="0">
              <a:buNone/>
            </a:pPr>
            <a:r>
              <a:rPr lang="is-IS" dirty="0" smtClean="0"/>
              <a:t>Um 5000 fyrirtæki með dk</a:t>
            </a:r>
          </a:p>
          <a:p>
            <a:pPr marL="0" indent="0">
              <a:buNone/>
            </a:pPr>
            <a:endParaRPr lang="is-I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dk hugbúnaður</a:t>
            </a:r>
            <a:br>
              <a:rPr lang="is-IS" dirty="0" smtClean="0"/>
            </a:br>
            <a:endParaRPr lang="is-I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5578475"/>
            <a:ext cx="17684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366" y="2626486"/>
            <a:ext cx="4427984" cy="295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40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780928"/>
            <a:ext cx="6624736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Bankaafstemmingar</a:t>
            </a:r>
          </a:p>
          <a:p>
            <a:pPr>
              <a:buFontTx/>
              <a:buChar char="-"/>
            </a:pPr>
            <a:r>
              <a:rPr lang="is-IS" dirty="0"/>
              <a:t>x</a:t>
            </a:r>
            <a:r>
              <a:rPr lang="is-IS" dirty="0" smtClean="0"/>
              <a:t>ml innlestur</a:t>
            </a:r>
          </a:p>
          <a:p>
            <a:pPr>
              <a:buFontTx/>
              <a:buChar char="-"/>
            </a:pPr>
            <a:r>
              <a:rPr lang="is-IS" dirty="0"/>
              <a:t>v</a:t>
            </a:r>
            <a:r>
              <a:rPr lang="is-IS" dirty="0" smtClean="0"/>
              <a:t>efþjónusta bankanna</a:t>
            </a:r>
          </a:p>
          <a:p>
            <a:pPr>
              <a:buFontTx/>
              <a:buChar char="-"/>
            </a:pPr>
            <a:r>
              <a:rPr lang="is-IS" dirty="0"/>
              <a:t>s</a:t>
            </a:r>
            <a:r>
              <a:rPr lang="is-IS" dirty="0" smtClean="0"/>
              <a:t>ambankavefþjónusta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Rafrænar bankafærslur</a:t>
            </a:r>
            <a:br>
              <a:rPr lang="is-IS" dirty="0" smtClean="0"/>
            </a:br>
            <a:endParaRPr lang="is-I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5578475"/>
            <a:ext cx="17684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14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s-IS" dirty="0" smtClean="0"/>
              <a:t>Bankaafstemming:</a:t>
            </a:r>
          </a:p>
          <a:p>
            <a:r>
              <a:rPr lang="is-IS" dirty="0" smtClean="0"/>
              <a:t>Fljótleg og einföld.</a:t>
            </a:r>
          </a:p>
          <a:p>
            <a:r>
              <a:rPr lang="is-IS" dirty="0" smtClean="0"/>
              <a:t>Sparar tíma.</a:t>
            </a:r>
          </a:p>
          <a:p>
            <a:r>
              <a:rPr lang="is-IS" dirty="0" smtClean="0"/>
              <a:t>Bókar bankagjöld beint.</a:t>
            </a:r>
          </a:p>
          <a:p>
            <a:r>
              <a:rPr lang="is-IS" dirty="0" smtClean="0"/>
              <a:t>Hægt er að afstemma bókhaldslykla t.d við kortalykil.</a:t>
            </a:r>
          </a:p>
          <a:p>
            <a:r>
              <a:rPr lang="is-IS" dirty="0" smtClean="0"/>
              <a:t>Hægt er að útbúa fjárhagsdagbók út frá hreyfingum  bankahreyfinga.</a:t>
            </a:r>
          </a:p>
          <a:p>
            <a:r>
              <a:rPr lang="is-IS" dirty="0" smtClean="0"/>
              <a:t>Hægt er að taka færslur sem ganga ekki út, lykla þær og bóka (lok nóv).</a:t>
            </a:r>
            <a:endParaRPr lang="is-I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Bankaafstemming</a:t>
            </a:r>
            <a:endParaRPr lang="is-I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44" y="5877272"/>
            <a:ext cx="1323045" cy="802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92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r>
              <a:rPr lang="is-IS" sz="2400" dirty="0" smtClean="0"/>
              <a:t>Vefþjónusta</a:t>
            </a:r>
          </a:p>
          <a:p>
            <a:pPr lvl="8"/>
            <a:r>
              <a:rPr lang="is-IS" sz="2400" dirty="0" smtClean="0"/>
              <a:t>Valitor</a:t>
            </a:r>
          </a:p>
          <a:p>
            <a:pPr lvl="8"/>
            <a:r>
              <a:rPr lang="is-IS" sz="2400" dirty="0" smtClean="0"/>
              <a:t>Borgun</a:t>
            </a:r>
          </a:p>
          <a:p>
            <a:pPr lvl="8"/>
            <a:r>
              <a:rPr lang="is-IS" sz="2400" dirty="0" smtClean="0"/>
              <a:t>Kortaþjónustan </a:t>
            </a:r>
          </a:p>
          <a:p>
            <a:endParaRPr lang="is-I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Rafrænar kortafærslur</a:t>
            </a:r>
            <a:endParaRPr lang="is-I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5578475"/>
            <a:ext cx="17684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70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Helstu kostir:</a:t>
            </a:r>
          </a:p>
          <a:p>
            <a:r>
              <a:rPr lang="is-IS" dirty="0" smtClean="0"/>
              <a:t>Öryggi í meðhöndlun kortafærslna.</a:t>
            </a:r>
          </a:p>
          <a:p>
            <a:r>
              <a:rPr lang="is-IS" dirty="0" smtClean="0"/>
              <a:t>Sýndarnúmer.</a:t>
            </a:r>
          </a:p>
          <a:p>
            <a:r>
              <a:rPr lang="is-IS" dirty="0" smtClean="0"/>
              <a:t>Sendingabunkar – smíðaðir út frá greiðslumáta.</a:t>
            </a:r>
          </a:p>
          <a:p>
            <a:r>
              <a:rPr lang="is-IS" dirty="0" smtClean="0"/>
              <a:t>Færslum sem er hafnað er hægt að setja í annað ferli/IB.</a:t>
            </a:r>
          </a:p>
          <a:p>
            <a:r>
              <a:rPr lang="is-IS" dirty="0" smtClean="0"/>
              <a:t>Bókun alla leið í fjárhag.</a:t>
            </a:r>
          </a:p>
          <a:p>
            <a:r>
              <a:rPr lang="is-IS" dirty="0" smtClean="0"/>
              <a:t>Einfalt, öruggt, fljótlegt.</a:t>
            </a:r>
          </a:p>
          <a:p>
            <a:endParaRPr lang="is-I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Rafrænar kortafærslur</a:t>
            </a:r>
            <a:endParaRPr lang="is-I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5578475"/>
            <a:ext cx="1441709" cy="87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674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Rafræn skilríki.</a:t>
            </a:r>
          </a:p>
          <a:p>
            <a:r>
              <a:rPr lang="is-IS" dirty="0" smtClean="0"/>
              <a:t>Auðkenni  </a:t>
            </a:r>
            <a:r>
              <a:rPr lang="is-IS" dirty="0" smtClean="0">
                <a:hlinkClick r:id="rId2"/>
              </a:rPr>
              <a:t>www.audkenni.is</a:t>
            </a:r>
            <a:endParaRPr lang="is-IS" dirty="0" smtClean="0"/>
          </a:p>
          <a:p>
            <a:r>
              <a:rPr lang="is-IS" dirty="0" smtClean="0"/>
              <a:t>Sækja um starfsskilríki.</a:t>
            </a:r>
          </a:p>
          <a:p>
            <a:r>
              <a:rPr lang="is-IS" dirty="0" smtClean="0"/>
              <a:t>Debetkort m.örgjörva virka. </a:t>
            </a:r>
          </a:p>
          <a:p>
            <a:r>
              <a:rPr lang="is-IS" dirty="0" smtClean="0"/>
              <a:t>Enginn skráarflutningur.</a:t>
            </a:r>
          </a:p>
          <a:p>
            <a:r>
              <a:rPr lang="is-IS" dirty="0" smtClean="0"/>
              <a:t>Flýtir fyrir skráningu/breytingum og bókun.</a:t>
            </a:r>
          </a:p>
          <a:p>
            <a:endParaRPr lang="is-I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Sambankavefþjónusta</a:t>
            </a:r>
            <a:endParaRPr lang="is-I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5578475"/>
            <a:ext cx="17684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28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Fjárhagur:</a:t>
            </a:r>
          </a:p>
          <a:p>
            <a:pPr lvl="1"/>
            <a:r>
              <a:rPr lang="is-IS" dirty="0" smtClean="0"/>
              <a:t>Bankaafstemmingar.</a:t>
            </a:r>
          </a:p>
          <a:p>
            <a:r>
              <a:rPr lang="is-IS" dirty="0" smtClean="0"/>
              <a:t>Skuldunautar:</a:t>
            </a:r>
          </a:p>
          <a:p>
            <a:pPr lvl="1"/>
            <a:r>
              <a:rPr lang="is-IS" dirty="0" smtClean="0"/>
              <a:t>Innheimtukerfi banka:</a:t>
            </a:r>
          </a:p>
          <a:p>
            <a:pPr lvl="2"/>
            <a:r>
              <a:rPr lang="is-IS" dirty="0" smtClean="0"/>
              <a:t>Senda kröfur.</a:t>
            </a:r>
          </a:p>
          <a:p>
            <a:pPr lvl="2"/>
            <a:r>
              <a:rPr lang="is-IS" dirty="0" smtClean="0"/>
              <a:t>Sækja greiddar kröfur.</a:t>
            </a:r>
          </a:p>
          <a:p>
            <a:pPr lvl="2"/>
            <a:r>
              <a:rPr lang="is-IS" dirty="0" smtClean="0"/>
              <a:t>Breyta/Fella kröfur.</a:t>
            </a:r>
            <a:endParaRPr lang="is-I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Sambankavefþjónusta</a:t>
            </a:r>
            <a:endParaRPr lang="is-I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1129010" cy="68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57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Lánardrottnar:</a:t>
            </a:r>
          </a:p>
          <a:p>
            <a:pPr lvl="1"/>
            <a:r>
              <a:rPr lang="is-IS" dirty="0" smtClean="0"/>
              <a:t>Greiða reikninga (lok nóv).</a:t>
            </a:r>
          </a:p>
          <a:p>
            <a:pPr lvl="1"/>
            <a:r>
              <a:rPr lang="is-IS" dirty="0" smtClean="0"/>
              <a:t>Bókun beint í fjárhag.</a:t>
            </a:r>
          </a:p>
          <a:p>
            <a:endParaRPr lang="is-IS" dirty="0" smtClean="0"/>
          </a:p>
          <a:p>
            <a:r>
              <a:rPr lang="is-IS" dirty="0" smtClean="0"/>
              <a:t>Laun:</a:t>
            </a:r>
          </a:p>
          <a:p>
            <a:pPr lvl="1"/>
            <a:r>
              <a:rPr lang="is-IS" dirty="0" smtClean="0"/>
              <a:t>Greiða laun.</a:t>
            </a:r>
          </a:p>
          <a:p>
            <a:pPr lvl="1"/>
            <a:r>
              <a:rPr lang="is-IS" dirty="0" smtClean="0"/>
              <a:t>Greiða lífeyrissjóðum og stéttarfélögum.</a:t>
            </a:r>
          </a:p>
          <a:p>
            <a:pPr lvl="1"/>
            <a:r>
              <a:rPr lang="is-IS" dirty="0" smtClean="0"/>
              <a:t>Bókun beint í fjárhag. </a:t>
            </a:r>
          </a:p>
          <a:p>
            <a:pPr lvl="1"/>
            <a:r>
              <a:rPr lang="is-IS" dirty="0" smtClean="0"/>
              <a:t>Senda launaseðla í birtingarkerfi.</a:t>
            </a:r>
            <a:endParaRPr lang="is-I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Sambankavefþjónusta</a:t>
            </a:r>
            <a:endParaRPr lang="is-I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21288"/>
            <a:ext cx="1187624" cy="72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226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1900</TotalTime>
  <Words>300</Words>
  <Application>Microsoft Office PowerPoint</Application>
  <PresentationFormat>On-screen Show (4:3)</PresentationFormat>
  <Paragraphs>77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dk hugbúnaður  Kynning  Félag viðurkenndra bókara 2014</vt:lpstr>
      <vt:lpstr>dk hugbúnaður </vt:lpstr>
      <vt:lpstr>Rafrænar bankafærslur </vt:lpstr>
      <vt:lpstr>Bankaafstemming</vt:lpstr>
      <vt:lpstr>Rafrænar kortafærslur</vt:lpstr>
      <vt:lpstr>Rafrænar kortafærslur</vt:lpstr>
      <vt:lpstr>Sambankavefþjónusta</vt:lpstr>
      <vt:lpstr>Sambankavefþjónusta</vt:lpstr>
      <vt:lpstr>Sambankavefþjónusta</vt:lpstr>
      <vt:lpstr>Nýtt í dk</vt:lpstr>
      <vt:lpstr>dk POS afgreiðslukerfið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Þjónustudeild 2014</dc:title>
  <dc:creator>Kristín Þorgeirsdóttir</dc:creator>
  <cp:lastModifiedBy>FVB</cp:lastModifiedBy>
  <cp:revision>95</cp:revision>
  <cp:lastPrinted>2014-10-02T09:09:24Z</cp:lastPrinted>
  <dcterms:created xsi:type="dcterms:W3CDTF">2014-08-25T10:53:17Z</dcterms:created>
  <dcterms:modified xsi:type="dcterms:W3CDTF">2014-10-14T09:13:11Z</dcterms:modified>
</cp:coreProperties>
</file>