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5" r:id="rId6"/>
    <p:sldId id="266" r:id="rId7"/>
    <p:sldId id="262" r:id="rId8"/>
    <p:sldId id="263" r:id="rId9"/>
    <p:sldId id="264" r:id="rId10"/>
    <p:sldId id="267" r:id="rId11"/>
    <p:sldId id="257" r:id="rId12"/>
    <p:sldId id="258" r:id="rId13"/>
    <p:sldId id="268" r:id="rId14"/>
  </p:sldIdLst>
  <p:sldSz cx="12192000" cy="6858000"/>
  <p:notesSz cx="6858000" cy="9144000"/>
  <p:defaultTextStyle>
    <a:defPPr>
      <a:defRPr lang="is-I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A28209-F53A-4548-9FC3-A107FB70E821}" v="1" dt="2026-02-20T07:17:00.5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rainsson, Ludvik" userId="f9b1192c-4a0a-4c77-9118-8a5a95e02349" providerId="ADAL" clId="{38493341-4D3F-4BD7-B44D-6E81E377C351}"/>
    <pc:docChg chg="modSld">
      <pc:chgData name="Thrainsson, Ludvik" userId="f9b1192c-4a0a-4c77-9118-8a5a95e02349" providerId="ADAL" clId="{38493341-4D3F-4BD7-B44D-6E81E377C351}" dt="2026-02-20T07:17:46.740" v="127" actId="20577"/>
      <pc:docMkLst>
        <pc:docMk/>
      </pc:docMkLst>
      <pc:sldChg chg="modSp mod">
        <pc:chgData name="Thrainsson, Ludvik" userId="f9b1192c-4a0a-4c77-9118-8a5a95e02349" providerId="ADAL" clId="{38493341-4D3F-4BD7-B44D-6E81E377C351}" dt="2026-02-20T07:16:55.759" v="12" actId="20577"/>
        <pc:sldMkLst>
          <pc:docMk/>
          <pc:sldMk cId="4095936895" sldId="257"/>
        </pc:sldMkLst>
        <pc:spChg chg="mod">
          <ac:chgData name="Thrainsson, Ludvik" userId="f9b1192c-4a0a-4c77-9118-8a5a95e02349" providerId="ADAL" clId="{38493341-4D3F-4BD7-B44D-6E81E377C351}" dt="2026-02-20T07:16:55.759" v="12" actId="20577"/>
          <ac:spMkLst>
            <pc:docMk/>
            <pc:sldMk cId="4095936895" sldId="257"/>
            <ac:spMk id="2" creationId="{4D620CCF-2BE5-BDEA-3CC2-4E997734A816}"/>
          </ac:spMkLst>
        </pc:spChg>
      </pc:sldChg>
      <pc:sldChg chg="modSp">
        <pc:chgData name="Thrainsson, Ludvik" userId="f9b1192c-4a0a-4c77-9118-8a5a95e02349" providerId="ADAL" clId="{38493341-4D3F-4BD7-B44D-6E81E377C351}" dt="2026-02-20T07:17:00.564" v="13"/>
        <pc:sldMkLst>
          <pc:docMk/>
          <pc:sldMk cId="2924436530" sldId="258"/>
        </pc:sldMkLst>
        <pc:spChg chg="mod">
          <ac:chgData name="Thrainsson, Ludvik" userId="f9b1192c-4a0a-4c77-9118-8a5a95e02349" providerId="ADAL" clId="{38493341-4D3F-4BD7-B44D-6E81E377C351}" dt="2026-02-20T07:17:00.564" v="13"/>
          <ac:spMkLst>
            <pc:docMk/>
            <pc:sldMk cId="2924436530" sldId="258"/>
            <ac:spMk id="2" creationId="{94DBEBE8-0597-9A5E-3719-86408570BF49}"/>
          </ac:spMkLst>
        </pc:spChg>
      </pc:sldChg>
      <pc:sldChg chg="modSp mod">
        <pc:chgData name="Thrainsson, Ludvik" userId="f9b1192c-4a0a-4c77-9118-8a5a95e02349" providerId="ADAL" clId="{38493341-4D3F-4BD7-B44D-6E81E377C351}" dt="2026-02-20T07:16:42.073" v="0" actId="6549"/>
        <pc:sldMkLst>
          <pc:docMk/>
          <pc:sldMk cId="2131014082" sldId="262"/>
        </pc:sldMkLst>
        <pc:spChg chg="mod">
          <ac:chgData name="Thrainsson, Ludvik" userId="f9b1192c-4a0a-4c77-9118-8a5a95e02349" providerId="ADAL" clId="{38493341-4D3F-4BD7-B44D-6E81E377C351}" dt="2026-02-20T07:16:42.073" v="0" actId="6549"/>
          <ac:spMkLst>
            <pc:docMk/>
            <pc:sldMk cId="2131014082" sldId="262"/>
            <ac:spMk id="3" creationId="{A4CB266D-79D3-4D5E-57BF-BB317B89903A}"/>
          </ac:spMkLst>
        </pc:spChg>
      </pc:sldChg>
      <pc:sldChg chg="modSp mod">
        <pc:chgData name="Thrainsson, Ludvik" userId="f9b1192c-4a0a-4c77-9118-8a5a95e02349" providerId="ADAL" clId="{38493341-4D3F-4BD7-B44D-6E81E377C351}" dt="2026-02-20T07:17:46.740" v="127" actId="20577"/>
        <pc:sldMkLst>
          <pc:docMk/>
          <pc:sldMk cId="1788907540" sldId="268"/>
        </pc:sldMkLst>
        <pc:spChg chg="mod">
          <ac:chgData name="Thrainsson, Ludvik" userId="f9b1192c-4a0a-4c77-9118-8a5a95e02349" providerId="ADAL" clId="{38493341-4D3F-4BD7-B44D-6E81E377C351}" dt="2026-02-20T07:17:46.740" v="127" actId="20577"/>
          <ac:spMkLst>
            <pc:docMk/>
            <pc:sldMk cId="1788907540" sldId="268"/>
            <ac:spMk id="3" creationId="{2AD65CF7-781C-B92E-B6B1-F975DC46DA1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DA16B-DD24-37A2-338D-5158F49F3C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2F9E72-4E12-2304-58D4-19063C3F2A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4A427C-7C36-CBF8-CD79-0F0DA1222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8B1D-A7B9-4720-9C07-B057E842AC2F}" type="datetimeFigureOut">
              <a:rPr lang="is-IS" smtClean="0"/>
              <a:t>20.2.2026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16C90-F680-F995-2DDC-0339A4176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328D11-3518-4826-8B26-6F9EE8F71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1424-CF3A-4C93-BCAC-007ABE633A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8371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A14D2-A591-0D75-B947-129E78ABC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4030D4-10AD-411A-FF96-56766B2ACC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5233E-B822-B39A-8B74-62FEFD01C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8B1D-A7B9-4720-9C07-B057E842AC2F}" type="datetimeFigureOut">
              <a:rPr lang="is-IS" smtClean="0"/>
              <a:t>20.2.2026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8A781-75DB-8887-AB6A-AD1BA0ACF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52DB2-C392-8E17-A119-E3B8492B6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1424-CF3A-4C93-BCAC-007ABE633A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145795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0B87F7-5444-2E8A-96FE-5122414BB5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111FB-8588-9756-ACCE-C0FD310C2F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4315C9-C1F8-AF94-523E-0F909B44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8B1D-A7B9-4720-9C07-B057E842AC2F}" type="datetimeFigureOut">
              <a:rPr lang="is-IS" smtClean="0"/>
              <a:t>20.2.2026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CA843-EFA0-DA32-D91D-A84D7D56A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404289-E0C2-0431-7E2A-5071F4655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1424-CF3A-4C93-BCAC-007ABE633A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183587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880C5-AD20-D628-032E-0BC600205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7B08C-7E35-EE3E-4B6F-44DB8FE4A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6FABD-F2FA-29FA-BD68-63FCFC334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8B1D-A7B9-4720-9C07-B057E842AC2F}" type="datetimeFigureOut">
              <a:rPr lang="is-IS" smtClean="0"/>
              <a:t>20.2.2026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3A25-E3C5-639A-67DD-3A24C7C13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51A088-E42B-830F-7811-3A45D363A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1424-CF3A-4C93-BCAC-007ABE633A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111292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4EA92-3A56-DF30-5A8C-2BEC1E75A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FCF64-ACBC-F7DD-1F2C-86B1FBA79E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FFF03B-EC21-9CDF-FF5C-E0350BA58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8B1D-A7B9-4720-9C07-B057E842AC2F}" type="datetimeFigureOut">
              <a:rPr lang="is-IS" smtClean="0"/>
              <a:t>20.2.2026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DE4B2-214C-C256-A193-FA61CF94F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3FD110-7BE4-4C21-7FA7-EF9E59ADD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1424-CF3A-4C93-BCAC-007ABE633A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196872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AA3BC-6D42-9458-7E7C-53BBEF387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C2102-57FA-A9FD-7114-4E1D9086EE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898265-0D03-FAB5-8332-7B19DDE804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F63E07-7183-0FC1-7012-686FC5716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8B1D-A7B9-4720-9C07-B057E842AC2F}" type="datetimeFigureOut">
              <a:rPr lang="is-IS" smtClean="0"/>
              <a:t>20.2.2026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34A6AA-0E90-1850-33C6-6F97C0BC8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CDB7DD-1C14-AF42-5A46-D7F13A395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1424-CF3A-4C93-BCAC-007ABE633A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80859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7AEBC-6303-3FA6-F98D-29BDB3E9D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6965A-A41A-A126-B5B7-12E040646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47F32E-1E40-615E-1414-79AD6E5AB2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46DD0B-EAA9-1A97-2831-EAA2131173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4FD58D-4588-A5BB-25CE-4AB435C2C8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858124-BC35-B16F-9B28-5C4A74172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8B1D-A7B9-4720-9C07-B057E842AC2F}" type="datetimeFigureOut">
              <a:rPr lang="is-IS" smtClean="0"/>
              <a:t>20.2.2026</a:t>
            </a:fld>
            <a:endParaRPr lang="is-I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BE22D2-A57C-B7E9-F008-FD1848ED7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39BFC4-2AA4-659C-9BEC-CF3940E2C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1424-CF3A-4C93-BCAC-007ABE633A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786912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77392-603C-B3A5-2221-16C18686A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2C90EA-4B42-C165-0F8B-7443AF917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8B1D-A7B9-4720-9C07-B057E842AC2F}" type="datetimeFigureOut">
              <a:rPr lang="is-IS" smtClean="0"/>
              <a:t>20.2.2026</a:t>
            </a:fld>
            <a:endParaRPr lang="is-I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B361F4-13E8-6634-8AF6-D79E4FB34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B93559-C70F-71DF-637F-7F4F0E3D2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1424-CF3A-4C93-BCAC-007ABE633A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762792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ED6F97-AF2D-52CA-0CE8-3473BEB48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8B1D-A7B9-4720-9C07-B057E842AC2F}" type="datetimeFigureOut">
              <a:rPr lang="is-IS" smtClean="0"/>
              <a:t>20.2.2026</a:t>
            </a:fld>
            <a:endParaRPr lang="is-I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DB9A66-0E32-DD04-67C2-293111A6B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5B77D2-E936-3C31-62E7-6F68DC5DD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1424-CF3A-4C93-BCAC-007ABE633A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837771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8E701-C1AC-F83E-74BF-CE6767BE4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2D58B-C6EA-5205-8D65-CEF5087F0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95E87B-A985-5A97-0DAD-BB8C0FBB3F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F9340F-DE4F-196B-2638-36A783CD6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8B1D-A7B9-4720-9C07-B057E842AC2F}" type="datetimeFigureOut">
              <a:rPr lang="is-IS" smtClean="0"/>
              <a:t>20.2.2026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141A6B-B9AA-D628-E1F7-E00607E9A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A0A17A-DE44-5FA7-EF7E-6815F5B81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1424-CF3A-4C93-BCAC-007ABE633A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419452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01C82-FC53-AC26-3AB4-2E0340743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83A8DD-6E1F-E143-2166-FC3F630EC3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F122E7-CC35-5A6E-6A82-D2530D543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31CC3D-DE18-23EA-3288-3FCB0823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98B1D-A7B9-4720-9C07-B057E842AC2F}" type="datetimeFigureOut">
              <a:rPr lang="is-IS" smtClean="0"/>
              <a:t>20.2.2026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06E8BE-86D0-8582-C3F4-AF4C2F91E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s-I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CE8A0-3054-97A4-6CA9-770982EBD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1424-CF3A-4C93-BCAC-007ABE633A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744209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48A852-5033-216D-5C64-511C60D8F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EE930-FE25-32B7-E8F7-AFA78E52F7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EC8FF-3206-D117-6B74-733BC65616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598B1D-A7B9-4720-9C07-B057E842AC2F}" type="datetimeFigureOut">
              <a:rPr lang="is-IS" smtClean="0"/>
              <a:t>20.2.2026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F40BAC-2933-2AE0-C2F7-53D60374F4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s-I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A82DC-C173-7F10-641F-933D418C52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541424-CF3A-4C93-BCAC-007ABE633A8F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232551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s-I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B81E1-17AD-902B-3157-E9842A80DE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s-IS" dirty="0"/>
              <a:t>Félag viðurkenndra bókara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2E2B52-51BC-173F-9F8A-FA29F2C584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s-IS" dirty="0"/>
              <a:t>Fyrirlestur 24. febrúar 2026</a:t>
            </a:r>
          </a:p>
        </p:txBody>
      </p:sp>
    </p:spTree>
    <p:extLst>
      <p:ext uri="{BB962C8B-B14F-4D97-AF65-F5344CB8AC3E}">
        <p14:creationId xmlns:p14="http://schemas.microsoft.com/office/powerpoint/2010/main" val="846241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39E2E-B727-0385-B0C6-05E33F5D7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Ýmislegt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396B3-703F-B09A-8599-5AC68F7D4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Barnabætur óbreyttar</a:t>
            </a:r>
          </a:p>
          <a:p>
            <a:r>
              <a:rPr lang="is-IS" dirty="0"/>
              <a:t>Vaxtabætur óbreyttar, greiðast í síðasta skipti út 2026</a:t>
            </a:r>
          </a:p>
          <a:p>
            <a:r>
              <a:rPr lang="is-IS" dirty="0"/>
              <a:t>Útvarpsgjald hækkar í 22.200, FKS aldraðra hækkar í 14.614</a:t>
            </a:r>
          </a:p>
          <a:p>
            <a:r>
              <a:rPr lang="is-IS" dirty="0"/>
              <a:t>Skattfrelsismörk erfðafjárskatts hækka í kr. 6.789.790</a:t>
            </a:r>
          </a:p>
          <a:p>
            <a:r>
              <a:rPr lang="is-IS" dirty="0"/>
              <a:t>Innviðagjald vegna skemmtiferðaskipa lækkar úr 2.500 í 1.600 </a:t>
            </a:r>
            <a:r>
              <a:rPr lang="is-IS" dirty="0" err="1"/>
              <a:t>kr</a:t>
            </a:r>
            <a:endParaRPr lang="is-IS" dirty="0"/>
          </a:p>
          <a:p>
            <a:r>
              <a:rPr lang="is-IS" dirty="0"/>
              <a:t>Kílómetragjald tekið upp á öll ökutæki, 6,95 </a:t>
            </a:r>
            <a:r>
              <a:rPr lang="is-IS" dirty="0" err="1"/>
              <a:t>kr</a:t>
            </a:r>
            <a:r>
              <a:rPr lang="is-IS" dirty="0"/>
              <a:t> á km (3,5 tonn)</a:t>
            </a:r>
          </a:p>
          <a:p>
            <a:r>
              <a:rPr lang="is-IS" dirty="0"/>
              <a:t>Veiðigjöld</a:t>
            </a:r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993429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20CCF-2BE5-BDEA-3CC2-4E997734A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Skilafrestir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02A72C1-0F32-62DC-5B34-EC776D22F4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7971" y="1825625"/>
            <a:ext cx="9076057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936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BEBE8-0597-9A5E-3719-86408570B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Skilafrestir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48053AF-6AA3-434D-C7AA-2A19C0ED7D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1539" y="1825625"/>
            <a:ext cx="1040892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4365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1BAD6-38B1-14B3-E0F9-0F2BB7B19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Framtal lögaðila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65CF7-781C-B92E-B6B1-F975DC46D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Helstu breytingar milli ára :</a:t>
            </a:r>
          </a:p>
          <a:p>
            <a:r>
              <a:rPr lang="is-IS" dirty="0"/>
              <a:t>Reitir fyrir verklokaaðferð og áfangaaðferð eru horfnir</a:t>
            </a:r>
          </a:p>
          <a:p>
            <a:pPr lvl="1"/>
            <a:r>
              <a:rPr lang="is-IS" dirty="0"/>
              <a:t>Þeir voru notaðir af verktakafyrirtækjum og byggingaraðilum þar sem leyft var að fresta tekjufærslu skattalega þar til verk væri búið, þó svo að annað væri gert í reikningshaldi.</a:t>
            </a:r>
          </a:p>
          <a:p>
            <a:pPr lvl="1"/>
            <a:endParaRPr lang="is-IS" dirty="0"/>
          </a:p>
          <a:p>
            <a:pPr lvl="1"/>
            <a:r>
              <a:rPr lang="is-IS" dirty="0"/>
              <a:t>Reitir 1030 og 1040 um undanþegna veltu og undanþegna starfsemi eru nú komnir með flettiglugga þar sem velja þarf hvaða tekjur er um að ræða</a:t>
            </a:r>
          </a:p>
          <a:p>
            <a:pPr lvl="1"/>
            <a:r>
              <a:rPr lang="is-IS" dirty="0"/>
              <a:t>Aðilar </a:t>
            </a:r>
            <a:r>
              <a:rPr lang="is-IS" dirty="0" err="1"/>
              <a:t>skv</a:t>
            </a:r>
            <a:r>
              <a:rPr lang="is-IS" dirty="0"/>
              <a:t> 3.tl. 4.gr. vsk laga (eru með veltu undir 2.000.000 sem annars væri vsk skyld), það fer </a:t>
            </a:r>
            <a:r>
              <a:rPr lang="is-IS"/>
              <a:t>í reit 1060.</a:t>
            </a:r>
            <a:endParaRPr lang="is-IS" dirty="0"/>
          </a:p>
          <a:p>
            <a:pPr marL="457200" lvl="1" indent="0">
              <a:buNone/>
            </a:pPr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1788907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F915D-6737-8046-8476-787988A63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Skattþrep og persónuafsláttur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AA35B-3FB0-8505-A0B0-B059B4380B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Skatthlutföll eru óbreytt</a:t>
            </a:r>
          </a:p>
          <a:p>
            <a:r>
              <a:rPr lang="is-IS" dirty="0"/>
              <a:t>Þrepamörk hækka um 5,5%</a:t>
            </a:r>
          </a:p>
          <a:p>
            <a:r>
              <a:rPr lang="is-IS" dirty="0"/>
              <a:t>Persónuafsláttur verður kr. 72.492</a:t>
            </a:r>
          </a:p>
          <a:p>
            <a:endParaRPr lang="is-I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43E368-B13F-2099-BAB3-5439A8B3B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0595" y="3406629"/>
            <a:ext cx="6310530" cy="231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479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0F1FA-DDBE-EABA-ED25-AC7C8A08A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Frítekjumark barna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2B752-BE62-8D89-28F9-1AB486A00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Hækkar úr kr. 180.000 í kr. 300.000</a:t>
            </a:r>
          </a:p>
          <a:p>
            <a:r>
              <a:rPr lang="is-IS" dirty="0"/>
              <a:t>Hefur verið óbreytt lengi</a:t>
            </a:r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232506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04236-59EA-7F9A-C104-998DAE5E5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Leigutekjur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02EDF-2175-FDC9-B0EB-E281A4960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Frítekjumark leigutekna lækkar úr 50% í 25%.</a:t>
            </a:r>
          </a:p>
          <a:p>
            <a:r>
              <a:rPr lang="is-IS" dirty="0"/>
              <a:t>Virkt skatthlutfall verður því 16,5% (22% * 75%) í stað 11% (22%*50%)</a:t>
            </a:r>
          </a:p>
          <a:p>
            <a:r>
              <a:rPr lang="is-IS" dirty="0"/>
              <a:t>Frá og með 1. janúar 2026 þarf að skrá leigusamninga vegna íbúða í Leiguskrá HMS til að njóta þessa afsláttar</a:t>
            </a:r>
          </a:p>
          <a:p>
            <a:r>
              <a:rPr lang="is-IS" dirty="0"/>
              <a:t>Frá og með 1. janúar 2027 verður beitt sektum á þá sem ekki eru búnir að skrá samningana í Leiguskrá HMS</a:t>
            </a:r>
          </a:p>
        </p:txBody>
      </p:sp>
    </p:spTree>
    <p:extLst>
      <p:ext uri="{BB962C8B-B14F-4D97-AF65-F5344CB8AC3E}">
        <p14:creationId xmlns:p14="http://schemas.microsoft.com/office/powerpoint/2010/main" val="875011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DF0C2-473C-6BE1-1B31-EFC101ABA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Skammtímaleiga – drög að frumvarpi í samráðsgátt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8AF6C-09DD-46DF-0664-CD3566E25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Eftirfarandi breytingar verða á 1. mgr. 3. gr. laganna: a. Á undan orðinu „Rekstrarleyfisskyld“ í 1. </a:t>
            </a:r>
            <a:r>
              <a:rPr lang="is-IS" dirty="0" err="1"/>
              <a:t>málsl</a:t>
            </a:r>
            <a:r>
              <a:rPr lang="is-IS" dirty="0"/>
              <a:t>. kemur: Ótímabundin. b. 3.–4. </a:t>
            </a:r>
            <a:r>
              <a:rPr lang="is-IS" dirty="0" err="1"/>
              <a:t>málsl</a:t>
            </a:r>
            <a:r>
              <a:rPr lang="is-IS" dirty="0"/>
              <a:t>. orðast svo: </a:t>
            </a:r>
            <a:r>
              <a:rPr lang="is-IS" b="1" dirty="0"/>
              <a:t>Heimagisting er gisting gegn endurgjaldi á lögheimili einstaklings eða í einni annarri fasteign í hans eigu utan þéttbýlis.</a:t>
            </a:r>
            <a:r>
              <a:rPr lang="is-IS" dirty="0"/>
              <a:t> Fjöldi </a:t>
            </a:r>
            <a:r>
              <a:rPr lang="is-IS" dirty="0" err="1"/>
              <a:t>útleigðra</a:t>
            </a:r>
            <a:r>
              <a:rPr lang="is-IS" dirty="0"/>
              <a:t> daga í báðum eignum samanlagt skal ekki fara yfir 90 daga á hverju almanaksári og samanlagðar tekjur af leigu eignanna skulu ekki nema hærri fjárhæð en kveðið er á um í 3. </a:t>
            </a:r>
            <a:r>
              <a:rPr lang="is-IS" dirty="0" err="1"/>
              <a:t>tölul</a:t>
            </a:r>
            <a:r>
              <a:rPr lang="is-IS" dirty="0"/>
              <a:t>. 4. gr. laga um virðisaukaskatt, nr. 50/1988</a:t>
            </a:r>
          </a:p>
        </p:txBody>
      </p:sp>
    </p:spTree>
    <p:extLst>
      <p:ext uri="{BB962C8B-B14F-4D97-AF65-F5344CB8AC3E}">
        <p14:creationId xmlns:p14="http://schemas.microsoft.com/office/powerpoint/2010/main" val="363492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B00AA-82BA-1865-509F-F5151F74A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Skammtímaleiga – drög að frumvarpi í samráðsgátt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75D33-2BA6-FAE6-807D-0B6FC085D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Lagt er til að einstaklingur megi </a:t>
            </a:r>
            <a:r>
              <a:rPr lang="is-IS" dirty="0" err="1"/>
              <a:t>einunigs</a:t>
            </a:r>
            <a:r>
              <a:rPr lang="is-IS" dirty="0"/>
              <a:t> leigja út </a:t>
            </a:r>
            <a:r>
              <a:rPr lang="is-IS" b="1" dirty="0"/>
              <a:t>lögheimili</a:t>
            </a:r>
            <a:r>
              <a:rPr lang="is-IS" dirty="0"/>
              <a:t> sitt innan þéttbýlis</a:t>
            </a:r>
          </a:p>
          <a:p>
            <a:r>
              <a:rPr lang="is-IS" dirty="0"/>
              <a:t>Að auki má leigja út eina aðra fasteign utan þéttbýlis, t.d. Sumarbústað.</a:t>
            </a:r>
          </a:p>
          <a:p>
            <a:r>
              <a:rPr lang="is-IS" dirty="0"/>
              <a:t>Rekstrarleyfi fyrir gististarfsemi í íbúðarhúsnæði (innan þéttbýlis) verða tímabundin til 5 ára í senn, áður voru þau ótímabundin.</a:t>
            </a:r>
          </a:p>
          <a:p>
            <a:r>
              <a:rPr lang="is-IS" dirty="0"/>
              <a:t>Núverandi leyfi verða gild í fimm ár frá gildistöku laganna</a:t>
            </a:r>
          </a:p>
          <a:p>
            <a:endParaRPr lang="is-IS" dirty="0"/>
          </a:p>
        </p:txBody>
      </p:sp>
    </p:spTree>
    <p:extLst>
      <p:ext uri="{BB962C8B-B14F-4D97-AF65-F5344CB8AC3E}">
        <p14:creationId xmlns:p14="http://schemas.microsoft.com/office/powerpoint/2010/main" val="3386799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6136C-B5BE-4AC1-FDD2-F64E060CE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Samsköttun og persónuafsláttur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CB266D-79D3-4D5E-57BF-BB317B899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Heimild tekjuhærri maka til að nýta allt að helming af miðskattþrepi tekjulægri maka fellur niður.</a:t>
            </a:r>
          </a:p>
          <a:p>
            <a:r>
              <a:rPr lang="is-IS" dirty="0"/>
              <a:t>Áfram verður hægt að nýta persónuafslátt maka sé hann ónotaður af einhverju leyti</a:t>
            </a:r>
          </a:p>
          <a:p>
            <a:r>
              <a:rPr lang="is-IS" dirty="0"/>
              <a:t>Heimild til nýtingar á ónotuðum </a:t>
            </a:r>
            <a:r>
              <a:rPr lang="is-IS" dirty="0" err="1"/>
              <a:t>persónuafslátti</a:t>
            </a:r>
            <a:r>
              <a:rPr lang="is-IS" dirty="0"/>
              <a:t> á móti fjármagnstekjuskatti fellur niður.</a:t>
            </a:r>
          </a:p>
        </p:txBody>
      </p:sp>
    </p:spTree>
    <p:extLst>
      <p:ext uri="{BB962C8B-B14F-4D97-AF65-F5344CB8AC3E}">
        <p14:creationId xmlns:p14="http://schemas.microsoft.com/office/powerpoint/2010/main" val="2131014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ADC01-3F08-80B4-74EE-C4D5C6B3B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Reiknað endurgjald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858DE9-FD56-4BC0-47B8-0CDED1B58A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Reiknað endurgjald sem er kr. 700.000 eða lægra má halda utan staðgreiðslu.</a:t>
            </a:r>
          </a:p>
          <a:p>
            <a:r>
              <a:rPr lang="is-IS" dirty="0"/>
              <a:t>Eldri fjárhæð var kr. 450.000 og hefur verið óbreytt í fjölda ára.</a:t>
            </a:r>
          </a:p>
        </p:txBody>
      </p:sp>
    </p:spTree>
    <p:extLst>
      <p:ext uri="{BB962C8B-B14F-4D97-AF65-F5344CB8AC3E}">
        <p14:creationId xmlns:p14="http://schemas.microsoft.com/office/powerpoint/2010/main" val="3724669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10DC8-ABE6-47AE-CDD4-1E93317A8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Gjalddagar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A810B-5C5A-B782-2B3C-1FBD4B9F6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Áform eru uppi um að fækka gjalddögum ríkisins úr rúmlega 130 niður í 12.</a:t>
            </a:r>
          </a:p>
          <a:p>
            <a:r>
              <a:rPr lang="is-IS" dirty="0"/>
              <a:t>Frumvarp um það kemur í haust.</a:t>
            </a:r>
          </a:p>
        </p:txBody>
      </p:sp>
    </p:spTree>
    <p:extLst>
      <p:ext uri="{BB962C8B-B14F-4D97-AF65-F5344CB8AC3E}">
        <p14:creationId xmlns:p14="http://schemas.microsoft.com/office/powerpoint/2010/main" val="1013992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a60d57e-af5b-4752-ac57-3e4f28ca11dc}" enabled="1" method="Standard" siteId="{36da45f1-dd2c-4d1f-af13-5abe46b9992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550</Words>
  <Application>Microsoft Office PowerPoint</Application>
  <PresentationFormat>Widescreen</PresentationFormat>
  <Paragraphs>48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Félag viðurkenndra bókara</vt:lpstr>
      <vt:lpstr>Skattþrep og persónuafsláttur</vt:lpstr>
      <vt:lpstr>Frítekjumark barna</vt:lpstr>
      <vt:lpstr>Leigutekjur</vt:lpstr>
      <vt:lpstr>Skammtímaleiga – drög að frumvarpi í samráðsgátt</vt:lpstr>
      <vt:lpstr>Skammtímaleiga – drög að frumvarpi í samráðsgátt</vt:lpstr>
      <vt:lpstr>Samsköttun og persónuafsláttur</vt:lpstr>
      <vt:lpstr>Reiknað endurgjald</vt:lpstr>
      <vt:lpstr>Gjalddagar</vt:lpstr>
      <vt:lpstr>Ýmislegt</vt:lpstr>
      <vt:lpstr>Skilafrestir</vt:lpstr>
      <vt:lpstr>Skilafrestir</vt:lpstr>
      <vt:lpstr>Framtal lögaðila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Thrainsson, Ludvik</dc:creator>
  <cp:lastModifiedBy>Thrainsson, Ludvik</cp:lastModifiedBy>
  <cp:revision>1</cp:revision>
  <dcterms:created xsi:type="dcterms:W3CDTF">2026-02-15T10:07:34Z</dcterms:created>
  <dcterms:modified xsi:type="dcterms:W3CDTF">2026-02-20T07:17:47Z</dcterms:modified>
</cp:coreProperties>
</file>